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05156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1" name="Shape 7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788669" y="2125978"/>
            <a:ext cx="8938261" cy="144018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77338" y="3840479"/>
            <a:ext cx="7360923" cy="171450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g object 16"/>
          <p:cNvSpPr/>
          <p:nvPr/>
        </p:nvSpPr>
        <p:spPr>
          <a:xfrm>
            <a:off x="2286000" y="285253"/>
            <a:ext cx="5905500" cy="720715"/>
          </a:xfrm>
          <a:prstGeom prst="rect">
            <a:avLst/>
          </a:prstGeom>
          <a:ln w="25400">
            <a:solidFill>
              <a:srgbClr val="F79546"/>
            </a:solidFill>
            <a:prstDash val="sysDash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half" idx="1"/>
          </p:nvPr>
        </p:nvSpPr>
        <p:spPr>
          <a:xfrm>
            <a:off x="617016" y="2211070"/>
            <a:ext cx="4312285" cy="360807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4F81BC"/>
                </a:solidFill>
                <a:latin typeface="FreeSans"/>
                <a:ea typeface="FreeSans"/>
                <a:cs typeface="FreeSans"/>
                <a:sym typeface="FreeSans"/>
              </a:defRPr>
            </a:lvl1pPr>
            <a:lvl2pPr>
              <a:defRPr b="1">
                <a:solidFill>
                  <a:srgbClr val="4F81BC"/>
                </a:solidFill>
                <a:latin typeface="FreeSans"/>
                <a:ea typeface="FreeSans"/>
                <a:cs typeface="FreeSans"/>
                <a:sym typeface="FreeSans"/>
              </a:defRPr>
            </a:lvl2pPr>
            <a:lvl3pPr>
              <a:defRPr b="1">
                <a:solidFill>
                  <a:srgbClr val="4F81BC"/>
                </a:solidFill>
                <a:latin typeface="FreeSans"/>
                <a:ea typeface="FreeSans"/>
                <a:cs typeface="FreeSans"/>
                <a:sym typeface="FreeSans"/>
              </a:defRPr>
            </a:lvl3pPr>
            <a:lvl4pPr>
              <a:defRPr b="1">
                <a:solidFill>
                  <a:srgbClr val="4F81BC"/>
                </a:solidFill>
                <a:latin typeface="FreeSans"/>
                <a:ea typeface="FreeSans"/>
                <a:cs typeface="FreeSans"/>
                <a:sym typeface="FreeSans"/>
              </a:defRPr>
            </a:lvl4pPr>
            <a:lvl5pPr>
              <a:defRPr b="1">
                <a:solidFill>
                  <a:srgbClr val="4F81BC"/>
                </a:solidFill>
                <a:latin typeface="FreeSans"/>
                <a:ea typeface="FreeSans"/>
                <a:cs typeface="FreeSans"/>
                <a:sym typeface="FreeSan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g object 16"/>
          <p:cNvSpPr/>
          <p:nvPr/>
        </p:nvSpPr>
        <p:spPr>
          <a:xfrm>
            <a:off x="562698" y="5292359"/>
            <a:ext cx="2057402" cy="111808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4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310254" y="523748"/>
            <a:ext cx="3857627" cy="452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25780" y="1577338"/>
            <a:ext cx="9464041" cy="45262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9722847" y="6377940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4F81BC"/>
          </a:solidFill>
          <a:uFillTx/>
          <a:latin typeface="FreeSans"/>
          <a:ea typeface="FreeSans"/>
          <a:cs typeface="FreeSans"/>
          <a:sym typeface="FreeSans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4F81BC"/>
          </a:solidFill>
          <a:uFillTx/>
          <a:latin typeface="FreeSans"/>
          <a:ea typeface="FreeSans"/>
          <a:cs typeface="FreeSans"/>
          <a:sym typeface="FreeSans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4F81BC"/>
          </a:solidFill>
          <a:uFillTx/>
          <a:latin typeface="FreeSans"/>
          <a:ea typeface="FreeSans"/>
          <a:cs typeface="FreeSans"/>
          <a:sym typeface="FreeSans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4F81BC"/>
          </a:solidFill>
          <a:uFillTx/>
          <a:latin typeface="FreeSans"/>
          <a:ea typeface="FreeSans"/>
          <a:cs typeface="FreeSans"/>
          <a:sym typeface="FreeSans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4F81BC"/>
          </a:solidFill>
          <a:uFillTx/>
          <a:latin typeface="FreeSans"/>
          <a:ea typeface="FreeSans"/>
          <a:cs typeface="FreeSans"/>
          <a:sym typeface="FreeSans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4F81BC"/>
          </a:solidFill>
          <a:uFillTx/>
          <a:latin typeface="FreeSans"/>
          <a:ea typeface="FreeSans"/>
          <a:cs typeface="FreeSans"/>
          <a:sym typeface="FreeSans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4F81BC"/>
          </a:solidFill>
          <a:uFillTx/>
          <a:latin typeface="FreeSans"/>
          <a:ea typeface="FreeSans"/>
          <a:cs typeface="FreeSans"/>
          <a:sym typeface="FreeSans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4F81BC"/>
          </a:solidFill>
          <a:uFillTx/>
          <a:latin typeface="FreeSans"/>
          <a:ea typeface="FreeSans"/>
          <a:cs typeface="FreeSans"/>
          <a:sym typeface="FreeSans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4F81BC"/>
          </a:solidFill>
          <a:uFillTx/>
          <a:latin typeface="FreeSans"/>
          <a:ea typeface="FreeSans"/>
          <a:cs typeface="FreeSans"/>
          <a:sym typeface="FreeSans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mailto:ravighate@bvgindia.com" TargetMode="External"/><Relationship Id="rId3" Type="http://schemas.openxmlformats.org/officeDocument/2006/relationships/hyperlink" Target="http://www.bvgindia.com/" TargetMode="External"/><Relationship Id="rId4" Type="http://schemas.openxmlformats.org/officeDocument/2006/relationships/hyperlink" Target="http://www.bvggroup.biz/sk" TargetMode="External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object 2"/>
          <p:cNvSpPr txBox="1"/>
          <p:nvPr>
            <p:ph type="title"/>
          </p:nvPr>
        </p:nvSpPr>
        <p:spPr>
          <a:xfrm>
            <a:off x="3352800" y="5579440"/>
            <a:ext cx="4191000" cy="831215"/>
          </a:xfrm>
          <a:prstGeom prst="rect">
            <a:avLst/>
          </a:prstGeom>
          <a:ln w="25400">
            <a:solidFill>
              <a:srgbClr val="F79546"/>
            </a:solidFill>
            <a:round/>
          </a:ln>
        </p:spPr>
        <p:txBody>
          <a:bodyPr/>
          <a:lstStyle/>
          <a:p>
            <a:pPr marR="212090" indent="221615" algn="ctr">
              <a:lnSpc>
                <a:spcPct val="102899"/>
              </a:lnSpc>
              <a:defRPr b="1" spc="-100" sz="2200">
                <a:solidFill>
                  <a:schemeClr val="accent2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Ministry </a:t>
            </a:r>
            <a:r>
              <a:rPr spc="0"/>
              <a:t>of Skill </a:t>
            </a:r>
            <a:r>
              <a:t>Development  </a:t>
            </a:r>
            <a:r>
              <a:rPr spc="0"/>
              <a:t>&amp; </a:t>
            </a:r>
            <a:r>
              <a:t>Entrepreneurship </a:t>
            </a:r>
            <a:r>
              <a:rPr spc="0"/>
              <a:t>(MSDE)</a:t>
            </a:r>
          </a:p>
        </p:txBody>
      </p:sp>
      <p:sp>
        <p:nvSpPr>
          <p:cNvPr id="74" name="object 3"/>
          <p:cNvSpPr/>
          <p:nvPr/>
        </p:nvSpPr>
        <p:spPr>
          <a:xfrm>
            <a:off x="3673983" y="702437"/>
            <a:ext cx="3417826" cy="423964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75" name="object 4"/>
          <p:cNvSpPr/>
          <p:nvPr/>
        </p:nvSpPr>
        <p:spPr>
          <a:xfrm>
            <a:off x="8657658" y="5295748"/>
            <a:ext cx="1267395" cy="108154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2"/>
          <p:cNvSpPr/>
          <p:nvPr/>
        </p:nvSpPr>
        <p:spPr>
          <a:xfrm>
            <a:off x="1600200" y="328599"/>
            <a:ext cx="7086600" cy="782272"/>
          </a:xfrm>
          <a:prstGeom prst="rect">
            <a:avLst/>
          </a:prstGeom>
          <a:ln w="25400">
            <a:solidFill>
              <a:srgbClr val="F79546"/>
            </a:solidFill>
            <a:prstDash val="sysDash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78" name="object 3"/>
          <p:cNvSpPr txBox="1"/>
          <p:nvPr>
            <p:ph type="title"/>
          </p:nvPr>
        </p:nvSpPr>
        <p:spPr>
          <a:xfrm>
            <a:off x="2269489" y="539394"/>
            <a:ext cx="5748023" cy="360681"/>
          </a:xfrm>
          <a:prstGeom prst="rect">
            <a:avLst/>
          </a:prstGeom>
        </p:spPr>
        <p:txBody>
          <a:bodyPr/>
          <a:lstStyle/>
          <a:p>
            <a:pPr indent="11301" defTabSz="813816">
              <a:defRPr spc="-200" sz="24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NATIONAL APPRENTICESHIP PROMOTION</a:t>
            </a:r>
            <a:r>
              <a:rPr spc="200"/>
              <a:t> </a:t>
            </a:r>
            <a:r>
              <a:t>SCHEME</a:t>
            </a:r>
          </a:p>
        </p:txBody>
      </p:sp>
      <p:sp>
        <p:nvSpPr>
          <p:cNvPr id="79" name="object 6"/>
          <p:cNvSpPr txBox="1"/>
          <p:nvPr/>
        </p:nvSpPr>
        <p:spPr>
          <a:xfrm>
            <a:off x="1803300" y="2004396"/>
            <a:ext cx="6909000" cy="533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 algn="just">
              <a:spcBef>
                <a:spcPts val="100"/>
              </a:spcBef>
              <a:defRPr b="1" spc="-5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National </a:t>
            </a:r>
            <a:r>
              <a:rPr spc="-10"/>
              <a:t>Apprenticeship Promotion  </a:t>
            </a:r>
            <a:r>
              <a:t>Scheme </a:t>
            </a:r>
            <a:r>
              <a:rPr spc="0"/>
              <a:t>is a </a:t>
            </a:r>
            <a:r>
              <a:rPr spc="-10"/>
              <a:t>new scheme </a:t>
            </a:r>
            <a:r>
              <a:rPr spc="0"/>
              <a:t>of </a:t>
            </a:r>
            <a:r>
              <a:rPr spc="-10"/>
              <a:t>Government  </a:t>
            </a:r>
            <a:r>
              <a:rPr spc="0"/>
              <a:t>of India </a:t>
            </a:r>
            <a:r>
              <a:rPr spc="-10"/>
              <a:t>to promote</a:t>
            </a:r>
            <a:r>
              <a:rPr spc="-50"/>
              <a:t> </a:t>
            </a:r>
            <a:r>
              <a:rPr spc="-10"/>
              <a:t>apprenticeship</a:t>
            </a:r>
          </a:p>
        </p:txBody>
      </p:sp>
      <p:sp>
        <p:nvSpPr>
          <p:cNvPr id="80" name="object 9"/>
          <p:cNvSpPr/>
          <p:nvPr/>
        </p:nvSpPr>
        <p:spPr>
          <a:xfrm>
            <a:off x="1611530" y="2060277"/>
            <a:ext cx="116461" cy="234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81" name="object 16"/>
          <p:cNvSpPr txBox="1"/>
          <p:nvPr/>
        </p:nvSpPr>
        <p:spPr>
          <a:xfrm>
            <a:off x="1746403" y="3554305"/>
            <a:ext cx="7022795" cy="241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It </a:t>
            </a:r>
            <a:r>
              <a:rPr spc="-10"/>
              <a:t>was </a:t>
            </a:r>
            <a:r>
              <a:rPr spc="-5"/>
              <a:t>launched </a:t>
            </a:r>
            <a:r>
              <a:t>on </a:t>
            </a:r>
            <a:r>
              <a:rPr spc="-5"/>
              <a:t>19th August</a:t>
            </a:r>
            <a:r>
              <a:rPr spc="-95"/>
              <a:t> </a:t>
            </a:r>
            <a:r>
              <a:rPr spc="-5"/>
              <a:t>2016</a:t>
            </a:r>
          </a:p>
        </p:txBody>
      </p:sp>
      <p:sp>
        <p:nvSpPr>
          <p:cNvPr id="82" name="object 17"/>
          <p:cNvSpPr/>
          <p:nvPr/>
        </p:nvSpPr>
        <p:spPr>
          <a:xfrm>
            <a:off x="1554758" y="3609676"/>
            <a:ext cx="116461" cy="234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83" name="object 18"/>
          <p:cNvSpPr txBox="1"/>
          <p:nvPr/>
        </p:nvSpPr>
        <p:spPr>
          <a:xfrm>
            <a:off x="1746403" y="4749120"/>
            <a:ext cx="7022795" cy="533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 algn="just">
              <a:spcBef>
                <a:spcPts val="100"/>
              </a:spcBef>
              <a:defRPr b="1" spc="-1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Apprenticeship </a:t>
            </a:r>
            <a:r>
              <a:rPr spc="-25"/>
              <a:t>Training </a:t>
            </a:r>
            <a:r>
              <a:t>consists </a:t>
            </a:r>
            <a:r>
              <a:rPr spc="0"/>
              <a:t>of Basic  </a:t>
            </a:r>
            <a:r>
              <a:rPr spc="-25"/>
              <a:t>Training </a:t>
            </a:r>
            <a:r>
              <a:rPr spc="-5"/>
              <a:t>and </a:t>
            </a:r>
            <a:r>
              <a:t>On-the-Job training/Practical  </a:t>
            </a:r>
            <a:r>
              <a:rPr spc="-20"/>
              <a:t>Training </a:t>
            </a:r>
            <a:r>
              <a:t>at </a:t>
            </a:r>
            <a:r>
              <a:rPr spc="-5"/>
              <a:t>workplace </a:t>
            </a:r>
            <a:r>
              <a:rPr spc="0"/>
              <a:t>in the</a:t>
            </a:r>
            <a:r>
              <a:rPr spc="-55"/>
              <a:t> </a:t>
            </a:r>
            <a:r>
              <a:rPr spc="-15"/>
              <a:t>industry.</a:t>
            </a:r>
          </a:p>
        </p:txBody>
      </p:sp>
      <p:sp>
        <p:nvSpPr>
          <p:cNvPr id="84" name="object 19"/>
          <p:cNvSpPr/>
          <p:nvPr/>
        </p:nvSpPr>
        <p:spPr>
          <a:xfrm>
            <a:off x="1554758" y="4804240"/>
            <a:ext cx="116461" cy="234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85" name="object 20"/>
          <p:cNvSpPr/>
          <p:nvPr/>
        </p:nvSpPr>
        <p:spPr>
          <a:xfrm>
            <a:off x="228193" y="152374"/>
            <a:ext cx="914806" cy="113477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86" name="object 21"/>
          <p:cNvSpPr/>
          <p:nvPr/>
        </p:nvSpPr>
        <p:spPr>
          <a:xfrm>
            <a:off x="9228455" y="84429"/>
            <a:ext cx="1134772" cy="113477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object 2"/>
          <p:cNvSpPr/>
          <p:nvPr/>
        </p:nvSpPr>
        <p:spPr>
          <a:xfrm>
            <a:off x="2120772" y="274751"/>
            <a:ext cx="5638803" cy="782272"/>
          </a:xfrm>
          <a:prstGeom prst="rect">
            <a:avLst/>
          </a:prstGeom>
          <a:ln w="25400">
            <a:solidFill>
              <a:srgbClr val="F79546"/>
            </a:solidFill>
            <a:prstDash val="sysDash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89" name="object 3"/>
          <p:cNvSpPr txBox="1"/>
          <p:nvPr>
            <p:ph type="title"/>
          </p:nvPr>
        </p:nvSpPr>
        <p:spPr>
          <a:xfrm>
            <a:off x="3795815" y="471473"/>
            <a:ext cx="2493012" cy="360681"/>
          </a:xfrm>
          <a:prstGeom prst="rect">
            <a:avLst/>
          </a:prstGeom>
        </p:spPr>
        <p:txBody>
          <a:bodyPr/>
          <a:lstStyle>
            <a:lvl1pPr indent="11557" defTabSz="832103">
              <a:defRPr spc="-200" sz="24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lvl1pPr>
          </a:lstStyle>
          <a:p>
            <a:pPr/>
            <a:r>
              <a:t>Why NAPS is required</a:t>
            </a:r>
          </a:p>
        </p:txBody>
      </p:sp>
      <p:sp>
        <p:nvSpPr>
          <p:cNvPr id="90" name="object 7"/>
          <p:cNvSpPr txBox="1"/>
          <p:nvPr/>
        </p:nvSpPr>
        <p:spPr>
          <a:xfrm>
            <a:off x="2314261" y="2081410"/>
            <a:ext cx="3359153" cy="241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8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To </a:t>
            </a:r>
            <a:r>
              <a:rPr spc="-10"/>
              <a:t>promote apprenticeship</a:t>
            </a:r>
            <a:r>
              <a:rPr spc="5"/>
              <a:t> </a:t>
            </a:r>
            <a:r>
              <a:rPr spc="-5"/>
              <a:t>training</a:t>
            </a:r>
          </a:p>
        </p:txBody>
      </p:sp>
      <p:sp>
        <p:nvSpPr>
          <p:cNvPr id="91" name="object 10"/>
          <p:cNvSpPr/>
          <p:nvPr/>
        </p:nvSpPr>
        <p:spPr>
          <a:xfrm>
            <a:off x="2122491" y="2137162"/>
            <a:ext cx="116461" cy="234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92" name="object 16"/>
          <p:cNvSpPr txBox="1"/>
          <p:nvPr/>
        </p:nvSpPr>
        <p:spPr>
          <a:xfrm>
            <a:off x="2251038" y="3481394"/>
            <a:ext cx="5569914" cy="241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spcBef>
                <a:spcPts val="100"/>
              </a:spcBef>
              <a:defRPr b="1" spc="-8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To </a:t>
            </a:r>
            <a:r>
              <a:rPr spc="-10"/>
              <a:t>incentivize employers </a:t>
            </a:r>
            <a:r>
              <a:rPr spc="0"/>
              <a:t>who </a:t>
            </a:r>
            <a:r>
              <a:rPr spc="-5"/>
              <a:t>wish </a:t>
            </a:r>
            <a:r>
              <a:rPr spc="-10"/>
              <a:t>to  </a:t>
            </a:r>
            <a:r>
              <a:rPr spc="-15"/>
              <a:t>engage</a:t>
            </a:r>
            <a:r>
              <a:rPr spc="-25"/>
              <a:t> </a:t>
            </a:r>
            <a:r>
              <a:rPr spc="-10"/>
              <a:t>apprentices</a:t>
            </a:r>
          </a:p>
        </p:txBody>
      </p:sp>
      <p:sp>
        <p:nvSpPr>
          <p:cNvPr id="93" name="object 17"/>
          <p:cNvSpPr/>
          <p:nvPr/>
        </p:nvSpPr>
        <p:spPr>
          <a:xfrm>
            <a:off x="2059395" y="3536894"/>
            <a:ext cx="116461" cy="234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94" name="object 18"/>
          <p:cNvSpPr txBox="1"/>
          <p:nvPr/>
        </p:nvSpPr>
        <p:spPr>
          <a:xfrm>
            <a:off x="2257364" y="4826134"/>
            <a:ext cx="4651854" cy="241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8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To </a:t>
            </a:r>
            <a:r>
              <a:rPr spc="-5"/>
              <a:t>increase </a:t>
            </a:r>
            <a:r>
              <a:rPr spc="0"/>
              <a:t>the </a:t>
            </a:r>
            <a:r>
              <a:rPr spc="-10"/>
              <a:t>engagements</a:t>
            </a:r>
            <a:r>
              <a:rPr spc="-55"/>
              <a:t> </a:t>
            </a:r>
            <a:r>
              <a:rPr spc="0"/>
              <a:t>of fresh pay outs</a:t>
            </a:r>
          </a:p>
        </p:txBody>
      </p:sp>
      <p:sp>
        <p:nvSpPr>
          <p:cNvPr id="95" name="object 21"/>
          <p:cNvSpPr/>
          <p:nvPr/>
        </p:nvSpPr>
        <p:spPr>
          <a:xfrm>
            <a:off x="2065721" y="4881126"/>
            <a:ext cx="116461" cy="234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96" name="object 22"/>
          <p:cNvSpPr/>
          <p:nvPr/>
        </p:nvSpPr>
        <p:spPr>
          <a:xfrm>
            <a:off x="228193" y="152374"/>
            <a:ext cx="914806" cy="113477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97" name="object 23"/>
          <p:cNvSpPr/>
          <p:nvPr/>
        </p:nvSpPr>
        <p:spPr>
          <a:xfrm>
            <a:off x="9228455" y="84429"/>
            <a:ext cx="1134772" cy="113477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object 2"/>
          <p:cNvSpPr/>
          <p:nvPr/>
        </p:nvSpPr>
        <p:spPr>
          <a:xfrm>
            <a:off x="2438400" y="328599"/>
            <a:ext cx="5791200" cy="782272"/>
          </a:xfrm>
          <a:prstGeom prst="rect">
            <a:avLst/>
          </a:prstGeom>
          <a:ln w="25400">
            <a:solidFill>
              <a:srgbClr val="F79546"/>
            </a:solidFill>
            <a:prstDash val="sysDash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0" name="object 8"/>
          <p:cNvSpPr txBox="1"/>
          <p:nvPr/>
        </p:nvSpPr>
        <p:spPr>
          <a:xfrm>
            <a:off x="2520823" y="1881209"/>
            <a:ext cx="7114221" cy="485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14300">
              <a:spcBef>
                <a:spcPts val="100"/>
              </a:spcBef>
              <a:tabLst>
                <a:tab pos="1460500" algn="l"/>
                <a:tab pos="1905000" algn="l"/>
                <a:tab pos="3086100" algn="l"/>
                <a:tab pos="3416300" algn="l"/>
                <a:tab pos="3695700" algn="l"/>
                <a:tab pos="4521200" algn="l"/>
                <a:tab pos="5105400" algn="l"/>
              </a:tabLst>
              <a:defRPr b="1" sz="17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An </a:t>
            </a:r>
            <a:r>
              <a:rPr spc="-9"/>
              <a:t>apprentice	</a:t>
            </a:r>
            <a:r>
              <a:t>is a	</a:t>
            </a:r>
            <a:r>
              <a:rPr spc="-14"/>
              <a:t>person </a:t>
            </a:r>
            <a:r>
              <a:rPr spc="-4"/>
              <a:t>who has entered into an contract with the employer for apprenticeship training under the Apprenticeship act.</a:t>
            </a:r>
          </a:p>
        </p:txBody>
      </p:sp>
      <p:sp>
        <p:nvSpPr>
          <p:cNvPr id="101" name="object 12"/>
          <p:cNvSpPr/>
          <p:nvPr/>
        </p:nvSpPr>
        <p:spPr>
          <a:xfrm>
            <a:off x="2449507" y="1867262"/>
            <a:ext cx="116461" cy="234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2" name="object 14"/>
          <p:cNvSpPr/>
          <p:nvPr/>
        </p:nvSpPr>
        <p:spPr>
          <a:xfrm>
            <a:off x="228193" y="152374"/>
            <a:ext cx="914806" cy="113477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3" name="object 15"/>
          <p:cNvSpPr/>
          <p:nvPr/>
        </p:nvSpPr>
        <p:spPr>
          <a:xfrm>
            <a:off x="9228455" y="84429"/>
            <a:ext cx="1134772" cy="113477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4" name="object 23"/>
          <p:cNvSpPr txBox="1"/>
          <p:nvPr/>
        </p:nvSpPr>
        <p:spPr>
          <a:xfrm>
            <a:off x="2631058" y="2845019"/>
            <a:ext cx="2385062" cy="241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1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Age: </a:t>
            </a:r>
            <a:r>
              <a:rPr spc="0"/>
              <a:t>18 </a:t>
            </a:r>
            <a:r>
              <a:rPr spc="-34"/>
              <a:t>Years </a:t>
            </a:r>
            <a:r>
              <a:rPr spc="0"/>
              <a:t>and</a:t>
            </a:r>
            <a:r>
              <a:rPr spc="-30"/>
              <a:t> </a:t>
            </a:r>
            <a:r>
              <a:rPr spc="-5"/>
              <a:t>above.</a:t>
            </a:r>
          </a:p>
        </p:txBody>
      </p:sp>
      <p:sp>
        <p:nvSpPr>
          <p:cNvPr id="105" name="object 24"/>
          <p:cNvSpPr/>
          <p:nvPr/>
        </p:nvSpPr>
        <p:spPr>
          <a:xfrm>
            <a:off x="2429068" y="2865684"/>
            <a:ext cx="116461" cy="234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6" name="object 26"/>
          <p:cNvSpPr txBox="1"/>
          <p:nvPr/>
        </p:nvSpPr>
        <p:spPr>
          <a:xfrm>
            <a:off x="2640141" y="3504165"/>
            <a:ext cx="6120600" cy="11179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just" defTabSz="457200">
              <a:spcBef>
                <a:spcPts val="1200"/>
              </a:spcBef>
              <a:defRPr b="1">
                <a:solidFill>
                  <a:schemeClr val="accent6"/>
                </a:solidFill>
                <a:latin typeface="Carlito"/>
                <a:ea typeface="Carlito"/>
                <a:cs typeface="Carlito"/>
                <a:sym typeface="Carlito"/>
              </a:defRPr>
            </a:lvl1pPr>
          </a:lstStyle>
          <a:p>
            <a:pPr/>
            <a:r>
              <a:t>Qualification: 10th Pass, any Diploma (Pass-out/ Pursuing/Drop-Out) &amp; any Graduate or Post Graduate (Pass- out/Pursuing/Drop-Out). Also, according to some courses, the course authorized by NAPS may have fifth pass and above education </a:t>
            </a:r>
          </a:p>
        </p:txBody>
      </p:sp>
      <p:sp>
        <p:nvSpPr>
          <p:cNvPr id="107" name="object 29"/>
          <p:cNvSpPr txBox="1"/>
          <p:nvPr/>
        </p:nvSpPr>
        <p:spPr>
          <a:xfrm>
            <a:off x="1781712" y="5401021"/>
            <a:ext cx="5146848" cy="4334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1330324" marR="30480" indent="-1292859" algn="just">
              <a:spcBef>
                <a:spcPts val="100"/>
              </a:spcBef>
              <a:tabLst>
                <a:tab pos="1397000" algn="l"/>
              </a:tabLst>
              <a:defRPr b="1" baseline="-13887" sz="2700">
                <a:solidFill>
                  <a:srgbClr val="4F81BC"/>
                </a:solidFill>
                <a:latin typeface="FreeSans"/>
                <a:ea typeface="FreeSans"/>
                <a:cs typeface="FreeSans"/>
                <a:sym typeface="FreeSans"/>
              </a:defRPr>
            </a:lvl1pPr>
          </a:lstStyle>
          <a:p>
            <a:pPr/>
            <a:r>
              <a:t>	</a:t>
            </a:r>
          </a:p>
        </p:txBody>
      </p:sp>
      <p:sp>
        <p:nvSpPr>
          <p:cNvPr id="108" name="object 30"/>
          <p:cNvSpPr/>
          <p:nvPr/>
        </p:nvSpPr>
        <p:spPr>
          <a:xfrm>
            <a:off x="2448498" y="3499796"/>
            <a:ext cx="116461" cy="234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9" name="Who is an apprentice?"/>
          <p:cNvSpPr txBox="1"/>
          <p:nvPr/>
        </p:nvSpPr>
        <p:spPr>
          <a:xfrm>
            <a:off x="3883712" y="502304"/>
            <a:ext cx="2902513" cy="4348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indent="12700">
              <a:defRPr spc="-122" sz="27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lvl1pPr>
          </a:lstStyle>
          <a:p>
            <a:pPr/>
            <a:r>
              <a:t>Who is an apprentice?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object 2"/>
          <p:cNvSpPr/>
          <p:nvPr/>
        </p:nvSpPr>
        <p:spPr>
          <a:xfrm>
            <a:off x="2286000" y="285253"/>
            <a:ext cx="5905500" cy="720715"/>
          </a:xfrm>
          <a:prstGeom prst="rect">
            <a:avLst/>
          </a:prstGeom>
          <a:ln w="25400">
            <a:solidFill>
              <a:srgbClr val="F79546"/>
            </a:solidFill>
            <a:prstDash val="sysDash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12" name="object 3"/>
          <p:cNvSpPr txBox="1"/>
          <p:nvPr/>
        </p:nvSpPr>
        <p:spPr>
          <a:xfrm>
            <a:off x="3285721" y="473898"/>
            <a:ext cx="3906057" cy="343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pc="-7" sz="27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lvl1pPr>
          </a:lstStyle>
          <a:p>
            <a:pPr/>
            <a:r>
              <a:t>Benefits to the organisation</a:t>
            </a:r>
          </a:p>
        </p:txBody>
      </p:sp>
      <p:sp>
        <p:nvSpPr>
          <p:cNvPr id="113" name="object 6"/>
          <p:cNvSpPr txBox="1"/>
          <p:nvPr/>
        </p:nvSpPr>
        <p:spPr>
          <a:xfrm>
            <a:off x="2504651" y="1724600"/>
            <a:ext cx="3326766" cy="241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5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Addresses </a:t>
            </a:r>
            <a:r>
              <a:rPr spc="0"/>
              <a:t>skill </a:t>
            </a:r>
            <a:r>
              <a:rPr spc="-15"/>
              <a:t>gap </a:t>
            </a:r>
            <a:r>
              <a:rPr spc="-10"/>
              <a:t>for </a:t>
            </a:r>
            <a:r>
              <a:rPr spc="0"/>
              <a:t>the</a:t>
            </a:r>
            <a:r>
              <a:rPr spc="-100"/>
              <a:t> </a:t>
            </a:r>
            <a:r>
              <a:t>industry</a:t>
            </a:r>
          </a:p>
        </p:txBody>
      </p:sp>
      <p:sp>
        <p:nvSpPr>
          <p:cNvPr id="114" name="object 8"/>
          <p:cNvSpPr/>
          <p:nvPr/>
        </p:nvSpPr>
        <p:spPr>
          <a:xfrm>
            <a:off x="2312880" y="1728392"/>
            <a:ext cx="116461" cy="234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15" name="object 10"/>
          <p:cNvSpPr/>
          <p:nvPr/>
        </p:nvSpPr>
        <p:spPr>
          <a:xfrm>
            <a:off x="2301958" y="2384475"/>
            <a:ext cx="116461" cy="234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16" name="object 12"/>
          <p:cNvSpPr txBox="1"/>
          <p:nvPr/>
        </p:nvSpPr>
        <p:spPr>
          <a:xfrm>
            <a:off x="1095577" y="2216555"/>
            <a:ext cx="8032414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8100">
              <a:spcBef>
                <a:spcPts val="100"/>
              </a:spcBef>
              <a:tabLst>
                <a:tab pos="1422400" algn="l"/>
              </a:tabLst>
              <a:defRPr b="1" baseline="10800" sz="2700">
                <a:solidFill>
                  <a:srgbClr val="4F81BC"/>
                </a:solidFill>
                <a:latin typeface="FreeSans"/>
                <a:ea typeface="FreeSans"/>
                <a:cs typeface="FreeSans"/>
                <a:sym typeface="FreeSans"/>
              </a:defRPr>
            </a:pPr>
            <a:r>
              <a:t>	</a:t>
            </a:r>
            <a:r>
              <a:rPr baseline="0" spc="-5" sz="18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rPr>
              <a:t>Industry can </a:t>
            </a:r>
            <a:r>
              <a:rPr baseline="0" sz="18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rPr>
              <a:t>design and </a:t>
            </a:r>
            <a:r>
              <a:rPr baseline="0" spc="-5" sz="18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rPr>
              <a:t>run </a:t>
            </a:r>
            <a:r>
              <a:rPr baseline="0" spc="-10" sz="18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rPr>
              <a:t>apprenticeships</a:t>
            </a:r>
            <a:r>
              <a:rPr baseline="0" spc="-135" sz="18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baseline="0" sz="18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rPr>
              <a:t>in customised courses.</a:t>
            </a:r>
          </a:p>
        </p:txBody>
      </p:sp>
      <p:sp>
        <p:nvSpPr>
          <p:cNvPr id="117" name="object 16"/>
          <p:cNvSpPr txBox="1"/>
          <p:nvPr/>
        </p:nvSpPr>
        <p:spPr>
          <a:xfrm>
            <a:off x="2519634" y="3045764"/>
            <a:ext cx="5697001" cy="533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45084" algn="just">
              <a:spcBef>
                <a:spcPts val="900"/>
              </a:spcBef>
              <a:defRPr b="1" spc="-1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Increases availability </a:t>
            </a:r>
            <a:r>
              <a:rPr spc="0"/>
              <a:t>of </a:t>
            </a:r>
            <a:r>
              <a:rPr spc="-5"/>
              <a:t>industry </a:t>
            </a:r>
            <a:r>
              <a:t>ready skilled  manpower well </a:t>
            </a:r>
            <a:r>
              <a:rPr spc="-15"/>
              <a:t>versed </a:t>
            </a:r>
            <a:r>
              <a:rPr spc="-5"/>
              <a:t>with </a:t>
            </a:r>
            <a:r>
              <a:t>culture </a:t>
            </a:r>
            <a:r>
              <a:rPr spc="0"/>
              <a:t>of </a:t>
            </a:r>
            <a:r>
              <a:rPr spc="-5"/>
              <a:t>the  </a:t>
            </a:r>
            <a:r>
              <a:t>company</a:t>
            </a:r>
          </a:p>
        </p:txBody>
      </p:sp>
      <p:sp>
        <p:nvSpPr>
          <p:cNvPr id="118" name="object 20"/>
          <p:cNvSpPr/>
          <p:nvPr/>
        </p:nvSpPr>
        <p:spPr>
          <a:xfrm>
            <a:off x="2312880" y="3045764"/>
            <a:ext cx="144655" cy="2259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19" name="object 21"/>
          <p:cNvSpPr/>
          <p:nvPr/>
        </p:nvSpPr>
        <p:spPr>
          <a:xfrm>
            <a:off x="2312880" y="4000677"/>
            <a:ext cx="138178" cy="2260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800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0" name="object 22"/>
          <p:cNvSpPr/>
          <p:nvPr/>
        </p:nvSpPr>
        <p:spPr>
          <a:xfrm>
            <a:off x="2326723" y="4523790"/>
            <a:ext cx="138052" cy="2259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806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1" name="object 23"/>
          <p:cNvSpPr txBox="1"/>
          <p:nvPr/>
        </p:nvSpPr>
        <p:spPr>
          <a:xfrm>
            <a:off x="1529290" y="3820843"/>
            <a:ext cx="7677689" cy="407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8100">
              <a:spcBef>
                <a:spcPts val="100"/>
              </a:spcBef>
              <a:tabLst>
                <a:tab pos="977900" algn="l"/>
              </a:tabLst>
              <a:defRPr b="1" baseline="7714" sz="2700">
                <a:solidFill>
                  <a:srgbClr val="4F81BC"/>
                </a:solidFill>
                <a:latin typeface="FreeSans"/>
                <a:ea typeface="FreeSans"/>
                <a:cs typeface="FreeSans"/>
                <a:sym typeface="FreeSans"/>
              </a:defRPr>
            </a:pPr>
            <a:r>
              <a:t>	</a:t>
            </a:r>
            <a:r>
              <a:rPr baseline="0" spc="-5" sz="18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rPr>
              <a:t>Reduces</a:t>
            </a:r>
            <a:r>
              <a:rPr baseline="0" spc="-20" sz="18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baseline="0" spc="-10" sz="1800">
                <a:solidFill>
                  <a:schemeClr val="accent6"/>
                </a:solidFill>
                <a:latin typeface="Carlito"/>
                <a:ea typeface="Carlito"/>
                <a:cs typeface="Carlito"/>
                <a:sym typeface="Carlito"/>
              </a:rPr>
              <a:t>attrition</a:t>
            </a:r>
          </a:p>
        </p:txBody>
      </p:sp>
      <p:sp>
        <p:nvSpPr>
          <p:cNvPr id="122" name="object 24"/>
          <p:cNvSpPr/>
          <p:nvPr/>
        </p:nvSpPr>
        <p:spPr>
          <a:xfrm>
            <a:off x="2301958" y="5133390"/>
            <a:ext cx="138178" cy="2259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800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3" name="object 25"/>
          <p:cNvSpPr txBox="1"/>
          <p:nvPr/>
        </p:nvSpPr>
        <p:spPr>
          <a:xfrm>
            <a:off x="2504650" y="5116931"/>
            <a:ext cx="4490087" cy="241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1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Loyalty factor </a:t>
            </a:r>
            <a:r>
              <a:rPr spc="0"/>
              <a:t>in </a:t>
            </a:r>
            <a:r>
              <a:t>apprentices </a:t>
            </a:r>
            <a:r>
              <a:rPr spc="0"/>
              <a:t>is </a:t>
            </a:r>
            <a:r>
              <a:t>relatively</a:t>
            </a:r>
            <a:r>
              <a:rPr spc="-69"/>
              <a:t> </a:t>
            </a:r>
            <a:r>
              <a:rPr spc="0"/>
              <a:t>higher</a:t>
            </a:r>
          </a:p>
        </p:txBody>
      </p:sp>
      <p:sp>
        <p:nvSpPr>
          <p:cNvPr id="124" name="object 26"/>
          <p:cNvSpPr/>
          <p:nvPr/>
        </p:nvSpPr>
        <p:spPr>
          <a:xfrm>
            <a:off x="228193" y="152374"/>
            <a:ext cx="914806" cy="113477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5" name="object 27"/>
          <p:cNvSpPr/>
          <p:nvPr/>
        </p:nvSpPr>
        <p:spPr>
          <a:xfrm>
            <a:off x="9228455" y="84429"/>
            <a:ext cx="1134772" cy="113477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6" name="Reduces expenditure on recruitment process"/>
          <p:cNvSpPr txBox="1"/>
          <p:nvPr/>
        </p:nvSpPr>
        <p:spPr>
          <a:xfrm>
            <a:off x="1536200" y="4421903"/>
            <a:ext cx="5000557" cy="4297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indent="38100">
              <a:spcBef>
                <a:spcPts val="100"/>
              </a:spcBef>
              <a:tabLst>
                <a:tab pos="977900" algn="l"/>
              </a:tabLst>
              <a:defRPr b="1" spc="-1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                   </a:t>
            </a:r>
            <a:r>
              <a:rPr baseline="5772" spc="0" sz="2500">
                <a:solidFill>
                  <a:schemeClr val="accent6"/>
                </a:solidFill>
              </a:rPr>
              <a:t>Reduces expenditure on </a:t>
            </a:r>
            <a:r>
              <a:rPr baseline="5772" spc="-6" sz="2500">
                <a:solidFill>
                  <a:schemeClr val="accent6"/>
                </a:solidFill>
              </a:rPr>
              <a:t>recruitment</a:t>
            </a:r>
            <a:r>
              <a:rPr baseline="5772" spc="-173" sz="2500">
                <a:solidFill>
                  <a:schemeClr val="accent6"/>
                </a:solidFill>
              </a:rPr>
              <a:t> </a:t>
            </a:r>
            <a:r>
              <a:rPr baseline="5772" spc="-6" sz="2500">
                <a:solidFill>
                  <a:schemeClr val="accent6"/>
                </a:solidFill>
              </a:rPr>
              <a:t>process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object 2"/>
          <p:cNvSpPr txBox="1"/>
          <p:nvPr/>
        </p:nvSpPr>
        <p:spPr>
          <a:xfrm>
            <a:off x="3101656" y="473898"/>
            <a:ext cx="4312287" cy="343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7" sz="27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Benefits </a:t>
            </a:r>
            <a:r>
              <a:rPr spc="-15"/>
              <a:t>to </a:t>
            </a:r>
            <a:r>
              <a:rPr spc="0"/>
              <a:t>the</a:t>
            </a:r>
            <a:r>
              <a:rPr spc="-60"/>
              <a:t> </a:t>
            </a:r>
            <a:r>
              <a:rPr spc="-15"/>
              <a:t>organisation</a:t>
            </a:r>
          </a:p>
        </p:txBody>
      </p:sp>
      <p:sp>
        <p:nvSpPr>
          <p:cNvPr id="129" name="object 9"/>
          <p:cNvSpPr/>
          <p:nvPr/>
        </p:nvSpPr>
        <p:spPr>
          <a:xfrm>
            <a:off x="2297995" y="1667810"/>
            <a:ext cx="138178" cy="225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0" name="object 10"/>
          <p:cNvSpPr txBox="1"/>
          <p:nvPr/>
        </p:nvSpPr>
        <p:spPr>
          <a:xfrm>
            <a:off x="2571554" y="1677317"/>
            <a:ext cx="5686760" cy="2857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31750" algn="just">
              <a:spcBef>
                <a:spcPts val="100"/>
              </a:spcBef>
              <a:defRPr b="1" spc="-5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Financial support </a:t>
            </a:r>
            <a:r>
              <a:rPr spc="-10"/>
              <a:t>from </a:t>
            </a:r>
            <a:r>
              <a:t>the </a:t>
            </a:r>
            <a:r>
              <a:rPr spc="-10"/>
              <a:t>Government  through </a:t>
            </a:r>
            <a:r>
              <a:rPr spc="0"/>
              <a:t>NAPS </a:t>
            </a:r>
            <a:r>
              <a:t>(Sharing </a:t>
            </a:r>
            <a:r>
              <a:rPr spc="0"/>
              <a:t>of </a:t>
            </a:r>
            <a:r>
              <a:t>25% </a:t>
            </a:r>
            <a:r>
              <a:rPr spc="0"/>
              <a:t>of the  </a:t>
            </a:r>
            <a:r>
              <a:rPr spc="-10"/>
              <a:t>prescribed stipend, </a:t>
            </a:r>
            <a:r>
              <a:t>subject </a:t>
            </a:r>
            <a:r>
              <a:rPr spc="-15"/>
              <a:t>to </a:t>
            </a:r>
            <a:r>
              <a:rPr spc="0"/>
              <a:t>a </a:t>
            </a:r>
            <a:r>
              <a:rPr spc="-10"/>
              <a:t>max Rs.  </a:t>
            </a:r>
            <a:r>
              <a:t>1,500/m </a:t>
            </a:r>
            <a:r>
              <a:rPr spc="0"/>
              <a:t>per</a:t>
            </a:r>
            <a:r>
              <a:rPr spc="-10"/>
              <a:t> apprentice)</a:t>
            </a:r>
          </a:p>
          <a:p>
            <a:pPr marR="5080" indent="31750" algn="just">
              <a:spcBef>
                <a:spcPts val="700"/>
              </a:spcBef>
              <a:defRPr b="1" spc="-1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Customised training tailored to </a:t>
            </a:r>
            <a:r>
              <a:rPr spc="-5"/>
              <a:t>specific  needs </a:t>
            </a:r>
            <a:r>
              <a:rPr spc="0"/>
              <a:t>of</a:t>
            </a:r>
            <a:r>
              <a:rPr spc="-20"/>
              <a:t> </a:t>
            </a:r>
            <a:r>
              <a:rPr spc="-5"/>
              <a:t>business</a:t>
            </a:r>
          </a:p>
          <a:p>
            <a:pPr>
              <a:defRPr sz="1500">
                <a:latin typeface="Carlito"/>
                <a:ea typeface="Carlito"/>
                <a:cs typeface="Carlito"/>
                <a:sym typeface="Carlito"/>
              </a:defRPr>
            </a:pPr>
          </a:p>
          <a:p>
            <a:pPr marL="7619" indent="4445" algn="just">
              <a:defRPr b="1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Single </a:t>
            </a:r>
            <a:r>
              <a:rPr spc="-5"/>
              <a:t>window </a:t>
            </a:r>
            <a:r>
              <a:rPr spc="-10"/>
              <a:t>for </a:t>
            </a:r>
            <a:r>
              <a:t>all </a:t>
            </a:r>
            <a:r>
              <a:rPr spc="-5"/>
              <a:t>national</a:t>
            </a:r>
            <a:r>
              <a:rPr spc="-104"/>
              <a:t> </a:t>
            </a:r>
            <a:r>
              <a:rPr spc="-5"/>
              <a:t>compliance.</a:t>
            </a:r>
          </a:p>
          <a:p>
            <a:pPr>
              <a:defRPr sz="1600">
                <a:latin typeface="Carlito"/>
                <a:ea typeface="Carlito"/>
                <a:cs typeface="Carlito"/>
                <a:sym typeface="Carlito"/>
              </a:defRPr>
            </a:pPr>
          </a:p>
          <a:p>
            <a:pPr marR="19050" indent="31750">
              <a:defRPr b="1" spc="-5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Stipends paid </a:t>
            </a:r>
            <a:r>
              <a:rPr spc="0"/>
              <a:t>do not </a:t>
            </a:r>
            <a:r>
              <a:rPr spc="-15"/>
              <a:t>attract any </a:t>
            </a:r>
            <a:r>
              <a:rPr spc="-10"/>
              <a:t>statutory  deduction/payment obligation </a:t>
            </a:r>
            <a:r>
              <a:rPr spc="0"/>
              <a:t>on the part of  the </a:t>
            </a:r>
            <a:r>
              <a:rPr spc="-10"/>
              <a:t>corporate/industry </a:t>
            </a:r>
            <a:r>
              <a:rPr spc="0"/>
              <a:t>(No </a:t>
            </a:r>
            <a:r>
              <a:rPr spc="-55"/>
              <a:t>PF, </a:t>
            </a:r>
            <a:r>
              <a:rPr spc="0"/>
              <a:t>No </a:t>
            </a:r>
            <a:r>
              <a:t>ESIC</a:t>
            </a:r>
            <a:r>
              <a:rPr spc="-15"/>
              <a:t> </a:t>
            </a:r>
            <a:r>
              <a:rPr spc="-10"/>
              <a:t>etc.).</a:t>
            </a:r>
          </a:p>
        </p:txBody>
      </p:sp>
      <p:sp>
        <p:nvSpPr>
          <p:cNvPr id="131" name="object 11"/>
          <p:cNvSpPr/>
          <p:nvPr/>
        </p:nvSpPr>
        <p:spPr>
          <a:xfrm>
            <a:off x="2297995" y="2670430"/>
            <a:ext cx="138178" cy="2259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806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2" name="object 12"/>
          <p:cNvSpPr/>
          <p:nvPr/>
        </p:nvSpPr>
        <p:spPr>
          <a:xfrm>
            <a:off x="2297995" y="3182523"/>
            <a:ext cx="138178" cy="2260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800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3" name="object 13"/>
          <p:cNvSpPr/>
          <p:nvPr/>
        </p:nvSpPr>
        <p:spPr>
          <a:xfrm>
            <a:off x="2297995" y="3673047"/>
            <a:ext cx="138178" cy="2259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4" name="object 14"/>
          <p:cNvSpPr/>
          <p:nvPr/>
        </p:nvSpPr>
        <p:spPr>
          <a:xfrm>
            <a:off x="228193" y="152374"/>
            <a:ext cx="914806" cy="113477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5" name="object 15"/>
          <p:cNvSpPr/>
          <p:nvPr/>
        </p:nvSpPr>
        <p:spPr>
          <a:xfrm>
            <a:off x="9228455" y="84429"/>
            <a:ext cx="1134772" cy="113477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object 2"/>
          <p:cNvSpPr/>
          <p:nvPr/>
        </p:nvSpPr>
        <p:spPr>
          <a:xfrm>
            <a:off x="1714500" y="359421"/>
            <a:ext cx="6934200" cy="720715"/>
          </a:xfrm>
          <a:prstGeom prst="rect">
            <a:avLst/>
          </a:prstGeom>
          <a:ln w="25400">
            <a:solidFill>
              <a:srgbClr val="F79546"/>
            </a:solidFill>
            <a:prstDash val="sysDash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8" name="object 3"/>
          <p:cNvSpPr txBox="1"/>
          <p:nvPr/>
        </p:nvSpPr>
        <p:spPr>
          <a:xfrm>
            <a:off x="2007230" y="360112"/>
            <a:ext cx="6501139" cy="762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7" sz="27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Documents </a:t>
            </a:r>
            <a:r>
              <a:rPr spc="-21"/>
              <a:t>Required </a:t>
            </a:r>
            <a:r>
              <a:rPr spc="-15"/>
              <a:t>For </a:t>
            </a:r>
            <a:r>
              <a:rPr spc="-21"/>
              <a:t>Registration </a:t>
            </a:r>
            <a:r>
              <a:t>of</a:t>
            </a:r>
            <a:r>
              <a:rPr spc="180"/>
              <a:t> </a:t>
            </a:r>
            <a:r>
              <a:rPr spc="-15"/>
              <a:t>Organisation</a:t>
            </a:r>
          </a:p>
        </p:txBody>
      </p:sp>
      <p:sp>
        <p:nvSpPr>
          <p:cNvPr id="139" name="object 6"/>
          <p:cNvSpPr txBox="1"/>
          <p:nvPr/>
        </p:nvSpPr>
        <p:spPr>
          <a:xfrm>
            <a:off x="-2327038" y="1516164"/>
            <a:ext cx="5278123" cy="498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8100">
              <a:spcBef>
                <a:spcPts val="100"/>
              </a:spcBef>
              <a:tabLst>
                <a:tab pos="4356100" algn="l"/>
              </a:tabLst>
              <a:defRPr b="1" baseline="-13225" sz="3100">
                <a:solidFill>
                  <a:srgbClr val="4F81BC"/>
                </a:solidFill>
                <a:latin typeface="FreeSans"/>
                <a:ea typeface="FreeSans"/>
                <a:cs typeface="FreeSans"/>
                <a:sym typeface="FreeSans"/>
              </a:defRPr>
            </a:pPr>
            <a:r>
              <a:t>	</a:t>
            </a:r>
            <a:r>
              <a:rPr baseline="0" spc="-40" sz="18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rPr>
              <a:t>PAN</a:t>
            </a:r>
            <a:r>
              <a:rPr baseline="0" spc="-55" sz="18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baseline="0" spc="-10" sz="18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rPr>
              <a:t>Card</a:t>
            </a:r>
          </a:p>
        </p:txBody>
      </p:sp>
      <p:sp>
        <p:nvSpPr>
          <p:cNvPr id="140" name="object 8"/>
          <p:cNvSpPr/>
          <p:nvPr/>
        </p:nvSpPr>
        <p:spPr>
          <a:xfrm>
            <a:off x="1698837" y="1698624"/>
            <a:ext cx="138177" cy="2275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88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41" name="object 11"/>
          <p:cNvSpPr txBox="1"/>
          <p:nvPr/>
        </p:nvSpPr>
        <p:spPr>
          <a:xfrm>
            <a:off x="1986110" y="2125472"/>
            <a:ext cx="1421132" cy="241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5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GST</a:t>
            </a:r>
            <a:r>
              <a:rPr spc="-60"/>
              <a:t> </a:t>
            </a:r>
            <a:r>
              <a:rPr spc="-10"/>
              <a:t>Certificate</a:t>
            </a:r>
          </a:p>
        </p:txBody>
      </p:sp>
      <p:sp>
        <p:nvSpPr>
          <p:cNvPr id="142" name="object 12"/>
          <p:cNvSpPr/>
          <p:nvPr/>
        </p:nvSpPr>
        <p:spPr>
          <a:xfrm>
            <a:off x="1718267" y="2181224"/>
            <a:ext cx="138179" cy="2277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43" name="object 16"/>
          <p:cNvSpPr txBox="1"/>
          <p:nvPr/>
        </p:nvSpPr>
        <p:spPr>
          <a:xfrm>
            <a:off x="1986110" y="2659125"/>
            <a:ext cx="6543379" cy="533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spcBef>
                <a:spcPts val="100"/>
              </a:spcBef>
              <a:defRPr b="1" spc="-34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Total </a:t>
            </a:r>
            <a:r>
              <a:rPr spc="0"/>
              <a:t>no. </a:t>
            </a:r>
            <a:r>
              <a:rPr spc="-5"/>
              <a:t>manpower </a:t>
            </a:r>
            <a:r>
              <a:rPr spc="-10"/>
              <a:t>engaged </a:t>
            </a:r>
            <a:r>
              <a:rPr spc="0"/>
              <a:t>in  </a:t>
            </a:r>
            <a:r>
              <a:rPr spc="-10"/>
              <a:t>establishment </a:t>
            </a:r>
            <a:r>
              <a:rPr spc="-5"/>
              <a:t>(contractual </a:t>
            </a:r>
            <a:r>
              <a:rPr spc="0"/>
              <a:t>and</a:t>
            </a:r>
            <a:r>
              <a:rPr spc="-85"/>
              <a:t> </a:t>
            </a:r>
            <a:r>
              <a:rPr spc="-5"/>
              <a:t>permanent)</a:t>
            </a:r>
          </a:p>
        </p:txBody>
      </p:sp>
      <p:sp>
        <p:nvSpPr>
          <p:cNvPr id="144" name="object 17"/>
          <p:cNvSpPr/>
          <p:nvPr/>
        </p:nvSpPr>
        <p:spPr>
          <a:xfrm>
            <a:off x="1718267" y="2714624"/>
            <a:ext cx="138179" cy="2277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45" name="object 19"/>
          <p:cNvSpPr txBox="1"/>
          <p:nvPr/>
        </p:nvSpPr>
        <p:spPr>
          <a:xfrm>
            <a:off x="1986110" y="3573779"/>
            <a:ext cx="4916385" cy="241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spcBef>
                <a:spcPts val="100"/>
              </a:spcBef>
              <a:defRPr b="1" spc="-15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Type </a:t>
            </a:r>
            <a:r>
              <a:rPr spc="0"/>
              <a:t>of </a:t>
            </a:r>
            <a:r>
              <a:rPr spc="-5"/>
              <a:t>industry </a:t>
            </a:r>
            <a:r>
              <a:rPr spc="0"/>
              <a:t>-  </a:t>
            </a:r>
            <a:r>
              <a:rPr spc="-10"/>
              <a:t>manufacturing/service/other</a:t>
            </a:r>
          </a:p>
        </p:txBody>
      </p:sp>
      <p:sp>
        <p:nvSpPr>
          <p:cNvPr id="146" name="object 20"/>
          <p:cNvSpPr/>
          <p:nvPr/>
        </p:nvSpPr>
        <p:spPr>
          <a:xfrm>
            <a:off x="1718267" y="3629024"/>
            <a:ext cx="138179" cy="2277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47" name="object 22"/>
          <p:cNvSpPr txBox="1"/>
          <p:nvPr/>
        </p:nvSpPr>
        <p:spPr>
          <a:xfrm>
            <a:off x="1972395" y="4309871"/>
            <a:ext cx="3530603" cy="241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Head </a:t>
            </a:r>
            <a:r>
              <a:rPr spc="-5"/>
              <a:t>office address </a:t>
            </a:r>
            <a:r>
              <a:t>of</a:t>
            </a:r>
            <a:r>
              <a:rPr spc="-69"/>
              <a:t> </a:t>
            </a:r>
            <a:r>
              <a:rPr spc="-10"/>
              <a:t>establishment</a:t>
            </a:r>
          </a:p>
        </p:txBody>
      </p:sp>
      <p:sp>
        <p:nvSpPr>
          <p:cNvPr id="148" name="object 23"/>
          <p:cNvSpPr/>
          <p:nvPr/>
        </p:nvSpPr>
        <p:spPr>
          <a:xfrm>
            <a:off x="1704425" y="4342383"/>
            <a:ext cx="138178" cy="2275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88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49" name="object 27"/>
          <p:cNvSpPr txBox="1"/>
          <p:nvPr/>
        </p:nvSpPr>
        <p:spPr>
          <a:xfrm>
            <a:off x="1972394" y="4874131"/>
            <a:ext cx="5370505" cy="241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spcBef>
                <a:spcPts val="100"/>
              </a:spcBef>
              <a:defRPr b="1" spc="-5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Address </a:t>
            </a:r>
            <a:r>
              <a:rPr spc="0"/>
              <a:t>of </a:t>
            </a:r>
            <a:r>
              <a:t>location </a:t>
            </a:r>
            <a:r>
              <a:rPr spc="0"/>
              <a:t>and </a:t>
            </a:r>
            <a:r>
              <a:t>detail</a:t>
            </a:r>
            <a:r>
              <a:rPr spc="-150"/>
              <a:t> </a:t>
            </a:r>
            <a:r>
              <a:rPr spc="-10"/>
              <a:t>where  trainee</a:t>
            </a:r>
            <a:r>
              <a:rPr spc="-34"/>
              <a:t> </a:t>
            </a:r>
            <a:r>
              <a:rPr spc="-10"/>
              <a:t>deployed</a:t>
            </a:r>
          </a:p>
        </p:txBody>
      </p:sp>
      <p:sp>
        <p:nvSpPr>
          <p:cNvPr id="150" name="object 28"/>
          <p:cNvSpPr/>
          <p:nvPr/>
        </p:nvSpPr>
        <p:spPr>
          <a:xfrm>
            <a:off x="1704425" y="4928996"/>
            <a:ext cx="138178" cy="2275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800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51" name="object 30"/>
          <p:cNvSpPr txBox="1"/>
          <p:nvPr/>
        </p:nvSpPr>
        <p:spPr>
          <a:xfrm>
            <a:off x="1972394" y="5606236"/>
            <a:ext cx="3385187" cy="241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Bank </a:t>
            </a:r>
            <a:r>
              <a:rPr spc="-5"/>
              <a:t>passbook </a:t>
            </a:r>
            <a:r>
              <a:t>or </a:t>
            </a:r>
            <a:r>
              <a:rPr spc="-5"/>
              <a:t>cancelled</a:t>
            </a:r>
            <a:r>
              <a:rPr spc="-85"/>
              <a:t> </a:t>
            </a:r>
            <a:r>
              <a:rPr spc="-5"/>
              <a:t>cheque</a:t>
            </a:r>
          </a:p>
        </p:txBody>
      </p:sp>
      <p:sp>
        <p:nvSpPr>
          <p:cNvPr id="152" name="object 31"/>
          <p:cNvSpPr/>
          <p:nvPr/>
        </p:nvSpPr>
        <p:spPr>
          <a:xfrm>
            <a:off x="1704425" y="5660973"/>
            <a:ext cx="138178" cy="227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794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53" name="object 32"/>
          <p:cNvSpPr/>
          <p:nvPr/>
        </p:nvSpPr>
        <p:spPr>
          <a:xfrm>
            <a:off x="228193" y="152374"/>
            <a:ext cx="914806" cy="113477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54" name="object 33"/>
          <p:cNvSpPr/>
          <p:nvPr/>
        </p:nvSpPr>
        <p:spPr>
          <a:xfrm>
            <a:off x="9228455" y="84429"/>
            <a:ext cx="1134772" cy="113477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bject 2"/>
          <p:cNvSpPr txBox="1"/>
          <p:nvPr/>
        </p:nvSpPr>
        <p:spPr>
          <a:xfrm>
            <a:off x="1923144" y="2201027"/>
            <a:ext cx="6516911" cy="11179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R="5080" indent="12700">
              <a:spcBef>
                <a:spcPts val="100"/>
              </a:spcBef>
              <a:tabLst>
                <a:tab pos="1587500" algn="l"/>
                <a:tab pos="2463800" algn="l"/>
                <a:tab pos="3136900" algn="l"/>
                <a:tab pos="3213100" algn="l"/>
                <a:tab pos="3797300" algn="l"/>
                <a:tab pos="3898900" algn="l"/>
              </a:tabLst>
              <a:defRPr b="1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lvl1pPr>
          </a:lstStyle>
          <a:p>
            <a:pPr/>
            <a:r>
              <a:t>It is mandated	by law	that	any  establishment	having more than 40 employees, is mandated by law under the Apprenticeship	Rules, 1992	as	part	of Apprenticeship	Act, 1961 (amended  in 2014)</a:t>
            </a:r>
          </a:p>
        </p:txBody>
      </p:sp>
      <p:sp>
        <p:nvSpPr>
          <p:cNvPr id="157" name="object 5"/>
          <p:cNvSpPr/>
          <p:nvPr/>
        </p:nvSpPr>
        <p:spPr>
          <a:xfrm>
            <a:off x="1715498" y="2208910"/>
            <a:ext cx="143765" cy="218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10800"/>
                </a:lnTo>
                <a:lnTo>
                  <a:pt x="0" y="0"/>
                </a:lnTo>
                <a:close/>
              </a:path>
            </a:pathLst>
          </a:custGeom>
          <a:solidFill>
            <a:srgbClr val="FF85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58" name="object 15"/>
          <p:cNvSpPr/>
          <p:nvPr/>
        </p:nvSpPr>
        <p:spPr>
          <a:xfrm>
            <a:off x="1714500" y="359421"/>
            <a:ext cx="6934200" cy="720715"/>
          </a:xfrm>
          <a:prstGeom prst="rect">
            <a:avLst/>
          </a:prstGeom>
          <a:ln w="25400">
            <a:solidFill>
              <a:srgbClr val="F79546"/>
            </a:solidFill>
            <a:prstDash val="sysDash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59" name="object 16"/>
          <p:cNvSpPr txBox="1"/>
          <p:nvPr/>
        </p:nvSpPr>
        <p:spPr>
          <a:xfrm>
            <a:off x="4190796" y="548067"/>
            <a:ext cx="2296162" cy="3434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700">
                <a:solidFill>
                  <a:srgbClr val="F79546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NAPS</a:t>
            </a:r>
            <a:r>
              <a:rPr spc="-82"/>
              <a:t> </a:t>
            </a:r>
            <a:r>
              <a:rPr spc="-15"/>
              <a:t>Mandate</a:t>
            </a:r>
          </a:p>
        </p:txBody>
      </p:sp>
      <p:sp>
        <p:nvSpPr>
          <p:cNvPr id="160" name="object 18"/>
          <p:cNvSpPr/>
          <p:nvPr/>
        </p:nvSpPr>
        <p:spPr>
          <a:xfrm>
            <a:off x="228193" y="152374"/>
            <a:ext cx="914806" cy="113477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61" name="object 19"/>
          <p:cNvSpPr/>
          <p:nvPr/>
        </p:nvSpPr>
        <p:spPr>
          <a:xfrm>
            <a:off x="9228455" y="84429"/>
            <a:ext cx="1134772" cy="113477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object 2"/>
          <p:cNvSpPr txBox="1"/>
          <p:nvPr/>
        </p:nvSpPr>
        <p:spPr>
          <a:xfrm>
            <a:off x="702055" y="4685789"/>
            <a:ext cx="9195435" cy="1551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2837813" indent="2847975" algn="ctr">
              <a:lnSpc>
                <a:spcPct val="102200"/>
              </a:lnSpc>
              <a:defRPr spc="-25" sz="1400">
                <a:solidFill>
                  <a:srgbClr val="4F81B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India’s </a:t>
            </a:r>
            <a:r>
              <a:rPr spc="-20"/>
              <a:t>largest </a:t>
            </a:r>
            <a:r>
              <a:rPr spc="-5"/>
              <a:t>socio-commercial</a:t>
            </a:r>
            <a:r>
              <a:rPr spc="-70"/>
              <a:t> </a:t>
            </a:r>
            <a:r>
              <a:rPr spc="-5"/>
              <a:t>organisation  </a:t>
            </a:r>
            <a:r>
              <a:rPr spc="30"/>
              <a:t>with </a:t>
            </a:r>
            <a:r>
              <a:rPr spc="-15"/>
              <a:t>54,000+ </a:t>
            </a:r>
            <a:r>
              <a:t>employees, </a:t>
            </a:r>
            <a:r>
              <a:rPr spc="30"/>
              <a:t>on </a:t>
            </a:r>
            <a:r>
              <a:rPr spc="15"/>
              <a:t>the </a:t>
            </a:r>
            <a:r>
              <a:rPr spc="-10"/>
              <a:t>mission </a:t>
            </a:r>
            <a:r>
              <a:rPr spc="50"/>
              <a:t>of  </a:t>
            </a:r>
            <a:r>
              <a:rPr spc="10"/>
              <a:t>‘Humanity </a:t>
            </a:r>
            <a:r>
              <a:rPr spc="-15"/>
              <a:t>Ahead’ </a:t>
            </a:r>
            <a:r>
              <a:rPr spc="-55"/>
              <a:t>across </a:t>
            </a:r>
            <a:r>
              <a:rPr spc="20"/>
              <a:t>the</a:t>
            </a:r>
            <a:r>
              <a:rPr spc="-130"/>
              <a:t> </a:t>
            </a:r>
            <a:r>
              <a:rPr spc="30"/>
              <a:t>world</a:t>
            </a:r>
          </a:p>
          <a:p>
            <a:pPr>
              <a:defRPr sz="1700"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b="1" spc="-15" sz="1400">
                <a:solidFill>
                  <a:srgbClr val="4F81BC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Registered </a:t>
            </a:r>
            <a:r>
              <a:rPr spc="-5"/>
              <a:t>Office </a:t>
            </a:r>
            <a:r>
              <a:rPr b="0" spc="0"/>
              <a:t>: </a:t>
            </a:r>
            <a:r>
              <a:rPr b="0" spc="-5"/>
              <a:t>Premier </a:t>
            </a:r>
            <a:r>
              <a:rPr b="0" spc="-10"/>
              <a:t>Plaza, BVG </a:t>
            </a:r>
            <a:r>
              <a:rPr b="0" spc="-5"/>
              <a:t>House, Old Mumbai </a:t>
            </a:r>
            <a:r>
              <a:rPr b="0" spc="0"/>
              <a:t>- </a:t>
            </a:r>
            <a:r>
              <a:rPr b="0" spc="-10"/>
              <a:t>Pune </a:t>
            </a:r>
            <a:r>
              <a:rPr b="0" spc="-20"/>
              <a:t>Hwy, </a:t>
            </a:r>
            <a:r>
              <a:rPr b="0" spc="-5"/>
              <a:t>Chinchwad, Pune, Maharashtra</a:t>
            </a:r>
            <a:r>
              <a:rPr b="0" spc="55"/>
              <a:t> </a:t>
            </a:r>
            <a:r>
              <a:rPr b="0" spc="-5"/>
              <a:t>411019.</a:t>
            </a:r>
          </a:p>
          <a:p>
            <a:pPr algn="ctr">
              <a:spcBef>
                <a:spcPts val="800"/>
              </a:spcBef>
              <a:defRPr b="1" spc="-10" sz="1400">
                <a:solidFill>
                  <a:srgbClr val="4F81BC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Corporate </a:t>
            </a:r>
            <a:r>
              <a:rPr spc="-5"/>
              <a:t>Office </a:t>
            </a:r>
            <a:r>
              <a:rPr b="0" spc="0"/>
              <a:t>:Midas </a:t>
            </a:r>
            <a:r>
              <a:rPr b="0" spc="-45"/>
              <a:t>Tower, </a:t>
            </a:r>
            <a:r>
              <a:rPr b="0" spc="0"/>
              <a:t>4th </a:t>
            </a:r>
            <a:r>
              <a:rPr b="0" spc="-20"/>
              <a:t>Floor, </a:t>
            </a:r>
            <a:r>
              <a:rPr b="0" spc="-5"/>
              <a:t>Phase 1, Hinjewadi </a:t>
            </a:r>
            <a:r>
              <a:rPr b="0" spc="0"/>
              <a:t>Rajiv </a:t>
            </a:r>
            <a:r>
              <a:rPr b="0" spc="-5"/>
              <a:t>Gandhi </a:t>
            </a:r>
            <a:r>
              <a:rPr b="0"/>
              <a:t>Infotech </a:t>
            </a:r>
            <a:r>
              <a:rPr b="0" spc="-5"/>
              <a:t>Park, Hinjawadi, Pune, Maharashtra</a:t>
            </a:r>
            <a:r>
              <a:rPr b="0" spc="75"/>
              <a:t> </a:t>
            </a:r>
            <a:r>
              <a:rPr b="0" spc="-5"/>
              <a:t>411057</a:t>
            </a:r>
          </a:p>
          <a:p>
            <a:pPr indent="635" algn="ctr">
              <a:spcBef>
                <a:spcPts val="900"/>
              </a:spcBef>
              <a:defRPr spc="-5" sz="1400">
                <a:solidFill>
                  <a:srgbClr val="4F81BC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Phone </a:t>
            </a:r>
            <a:r>
              <a:rPr spc="0"/>
              <a:t>: </a:t>
            </a:r>
            <a:r>
              <a:t>+91 20 3509 0000 </a:t>
            </a:r>
            <a:r>
              <a:rPr spc="-1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naps@bvgindia.com </a:t>
            </a:r>
            <a:r>
              <a:rPr spc="-25" sz="16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www.bvgindia.com</a:t>
            </a:r>
            <a:r>
              <a:rPr spc="35" sz="16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 </a:t>
            </a:r>
            <a:r>
              <a:rPr spc="-15" sz="16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www.bvggroup.biz/sk</a:t>
            </a:r>
          </a:p>
        </p:txBody>
      </p:sp>
      <p:grpSp>
        <p:nvGrpSpPr>
          <p:cNvPr id="166" name="object 3"/>
          <p:cNvGrpSpPr/>
          <p:nvPr/>
        </p:nvGrpSpPr>
        <p:grpSpPr>
          <a:xfrm>
            <a:off x="4353559" y="1142999"/>
            <a:ext cx="1884681" cy="1898906"/>
            <a:chOff x="0" y="0"/>
            <a:chExt cx="1884680" cy="1898904"/>
          </a:xfrm>
        </p:grpSpPr>
        <p:sp>
          <p:nvSpPr>
            <p:cNvPr id="164" name="object 4"/>
            <p:cNvSpPr/>
            <p:nvPr/>
          </p:nvSpPr>
          <p:spPr>
            <a:xfrm>
              <a:off x="183379" y="-1"/>
              <a:ext cx="1523507" cy="1652003"/>
            </a:xfrm>
            <a:prstGeom prst="rect">
              <a:avLst/>
            </a:prstGeom>
            <a:blipFill rotWithShape="1">
              <a:blip r:embed="rId5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65" name="object 5"/>
            <p:cNvSpPr/>
            <p:nvPr/>
          </p:nvSpPr>
          <p:spPr>
            <a:xfrm>
              <a:off x="-1" y="1678838"/>
              <a:ext cx="1884682" cy="220067"/>
            </a:xfrm>
            <a:prstGeom prst="rect">
              <a:avLst/>
            </a:prstGeom>
            <a:blipFill rotWithShape="1">
              <a:blip r:embed="rId6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sp>
        <p:nvSpPr>
          <p:cNvPr id="167" name="object 6"/>
          <p:cNvSpPr txBox="1"/>
          <p:nvPr/>
        </p:nvSpPr>
        <p:spPr>
          <a:xfrm>
            <a:off x="3963413" y="3295775"/>
            <a:ext cx="2627633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412115">
              <a:defRPr b="1" spc="85" sz="2200">
                <a:solidFill>
                  <a:srgbClr val="1F487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BVG </a:t>
            </a:r>
            <a:r>
              <a:rPr spc="30"/>
              <a:t>India </a:t>
            </a:r>
            <a:r>
              <a:rPr spc="-15"/>
              <a:t>Ltd  </a:t>
            </a:r>
            <a:r>
              <a:t>BVG </a:t>
            </a:r>
            <a:r>
              <a:rPr spc="9"/>
              <a:t>Skills</a:t>
            </a:r>
            <a:r>
              <a:rPr spc="-260"/>
              <a:t> </a:t>
            </a:r>
            <a:r>
              <a:rPr spc="30"/>
              <a:t>Academy</a:t>
            </a:r>
          </a:p>
        </p:txBody>
      </p:sp>
      <p:sp>
        <p:nvSpPr>
          <p:cNvPr id="168" name="object 7"/>
          <p:cNvSpPr txBox="1"/>
          <p:nvPr/>
        </p:nvSpPr>
        <p:spPr>
          <a:xfrm>
            <a:off x="3775073" y="3971585"/>
            <a:ext cx="3027683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74625">
              <a:spcBef>
                <a:spcPts val="700"/>
              </a:spcBef>
              <a:defRPr b="1" sz="1200">
                <a:solidFill>
                  <a:srgbClr val="1F487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Establishment </a:t>
            </a:r>
            <a:r>
              <a:rPr spc="-5"/>
              <a:t>under </a:t>
            </a:r>
            <a:r>
              <a:rPr spc="75"/>
              <a:t>NAPS</a:t>
            </a:r>
            <a:r>
              <a:rPr spc="-114"/>
              <a:t> </a:t>
            </a:r>
            <a:r>
              <a:rPr spc="30"/>
              <a:t>Program</a:t>
            </a:r>
          </a:p>
          <a:p>
            <a:pPr indent="12700">
              <a:spcBef>
                <a:spcPts val="700"/>
              </a:spcBef>
              <a:defRPr b="1" sz="1400">
                <a:solidFill>
                  <a:srgbClr val="1F487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Bharat </a:t>
            </a:r>
            <a:r>
              <a:rPr spc="15"/>
              <a:t>Vikas </a:t>
            </a:r>
            <a:r>
              <a:rPr spc="30"/>
              <a:t>Group </a:t>
            </a:r>
            <a:r>
              <a:rPr spc="35"/>
              <a:t>(BVG)</a:t>
            </a:r>
            <a:r>
              <a:rPr spc="-240"/>
              <a:t> </a:t>
            </a:r>
            <a:r>
              <a:rPr spc="35"/>
              <a:t>Company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